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6"/>
  </p:notesMasterIdLst>
  <p:sldIdLst>
    <p:sldId id="258" r:id="rId2"/>
    <p:sldId id="259" r:id="rId3"/>
    <p:sldId id="260" r:id="rId4"/>
    <p:sldId id="261" r:id="rId5"/>
    <p:sldId id="300" r:id="rId6"/>
    <p:sldId id="316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91" r:id="rId16"/>
    <p:sldId id="271" r:id="rId17"/>
    <p:sldId id="272" r:id="rId18"/>
    <p:sldId id="273" r:id="rId19"/>
    <p:sldId id="278" r:id="rId20"/>
    <p:sldId id="292" r:id="rId21"/>
    <p:sldId id="301" r:id="rId22"/>
    <p:sldId id="320" r:id="rId23"/>
    <p:sldId id="295" r:id="rId24"/>
    <p:sldId id="279" r:id="rId25"/>
    <p:sldId id="280" r:id="rId26"/>
    <p:sldId id="281" r:id="rId27"/>
    <p:sldId id="302" r:id="rId28"/>
    <p:sldId id="303" r:id="rId29"/>
    <p:sldId id="304" r:id="rId30"/>
    <p:sldId id="317" r:id="rId31"/>
    <p:sldId id="318" r:id="rId32"/>
    <p:sldId id="319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4" r:id="rId42"/>
    <p:sldId id="282" r:id="rId43"/>
    <p:sldId id="283" r:id="rId44"/>
    <p:sldId id="284" r:id="rId45"/>
    <p:sldId id="293" r:id="rId46"/>
    <p:sldId id="285" r:id="rId47"/>
    <p:sldId id="286" r:id="rId48"/>
    <p:sldId id="299" r:id="rId49"/>
    <p:sldId id="287" r:id="rId50"/>
    <p:sldId id="297" r:id="rId51"/>
    <p:sldId id="315" r:id="rId52"/>
    <p:sldId id="288" r:id="rId53"/>
    <p:sldId id="289" r:id="rId54"/>
    <p:sldId id="290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94660"/>
  </p:normalViewPr>
  <p:slideViewPr>
    <p:cSldViewPr>
      <p:cViewPr>
        <p:scale>
          <a:sx n="75" d="100"/>
          <a:sy n="75" d="100"/>
        </p:scale>
        <p:origin x="-1008" y="-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9D448-0590-4949-815A-626CF08257EE}" type="datetimeFigureOut">
              <a:rPr lang="en-US" smtClean="0"/>
              <a:pPr/>
              <a:t>24/08/2012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EB390-337A-4507-9E53-671AA91D8A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1833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7226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44575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117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DFBB0-6CFE-4671-B8BE-710BB15F3BC9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9079-D6D7-44A4-B5B0-47464FBB368D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5830-5C3B-4731-9AD7-690DE8DAA5F5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AF04-EF5F-412C-8623-0998346429B6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0072-8B3B-4F12-B317-92BB15729FC4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0532-A6E2-4967-8AE8-C69DC3F02652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3711-C364-4C73-B4A8-72C0A11B9444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849C-AF3E-48A7-8729-C724250D5BB4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6CAB-84E4-4011-B107-EDB46785E0BF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54D8-ED84-4FD2-9681-B79DDB18AEE7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0D88-E502-4C93-8C04-BB3D21395536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4F60FB3-6432-4A26-85B7-EC33EA63D569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en.wikipedia.org/wiki/File:Waterfall_model.sv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Yahoo!" TargetMode="External"/><Relationship Id="rId3" Type="http://schemas.openxmlformats.org/officeDocument/2006/relationships/hyperlink" Target="http://en.wikipedia.org/wiki/AOL" TargetMode="External"/><Relationship Id="rId7" Type="http://schemas.openxmlformats.org/officeDocument/2006/relationships/hyperlink" Target="http://en.wikipedia.org/wiki/Netvib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MSN" TargetMode="External"/><Relationship Id="rId5" Type="http://schemas.openxmlformats.org/officeDocument/2006/relationships/hyperlink" Target="http://en.wikipedia.org/wiki/IGoogle" TargetMode="External"/><Relationship Id="rId4" Type="http://schemas.openxmlformats.org/officeDocument/2006/relationships/hyperlink" Target="http://en.wikipedia.org/wiki/Excit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advice.cio.com/remi/two_reasons_why_it_projects_continue_to_fai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file:///E:\Document\5.%20University\Capstone\Old\form_QLSV_SE04.xl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91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1200"/>
            <a:ext cx="9144000" cy="106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" y="3856672"/>
            <a:ext cx="9055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OPEN-ONES PROJECT 			MANAGEMENT SYSTEM</a:t>
            </a:r>
            <a:endParaRPr lang="en-US" sz="54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500" y="229591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INSTRUCTOR.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0300" y="59892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LÊ NGỌC THẠCH (MR)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2500" y="1202413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TEAM MEMBERS.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0300" y="16002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NGÔ ĐỨC DUY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40300" y="1933496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MẠNH HOÀNG TRƯƠNG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40300" y="2331422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PHẠM NGUYỄN TRƯỜNG GIANG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40300" y="272226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TÔ CÔNG THANH HẢI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7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5600700"/>
            <a:ext cx="1867812" cy="144780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uyNgo\Desktop\2137737248_e9f3e429d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03" y="229591"/>
            <a:ext cx="3197126" cy="31971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963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16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Application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85316" y="5972145"/>
            <a:ext cx="3300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Web-based APPLICATION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172200"/>
            <a:ext cx="2975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Android APPLICATION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 descr="C:\Users\DuyNgo\Desktop\ScreenHunter_02 Aug. 11 09.17.png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626" y="685800"/>
            <a:ext cx="5580380" cy="193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:\Users\DuyNgo\Desktop\Capstone\SVNTrunk\Document\Design\Android\Dash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6" y="2209800"/>
            <a:ext cx="3016394" cy="35147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6" name="Picture 2" descr="C:\Users\DuyNgo\Desktop\Capstone\screenshot\ScreenHunter_08 Aug. 20 00.2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36" y="2860174"/>
            <a:ext cx="5562360" cy="3090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6974692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SOFTWARE PROJECT PLAN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SYSTEM OVERVIEW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PROCESS MODEL 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TOOLS AND TECHNIQUES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PROJECT PLAN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7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7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3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1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7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3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1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7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3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30172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77800"/>
            <a:ext cx="83820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Overview</a:t>
            </a:r>
          </a:p>
          <a:p>
            <a:endParaRPr lang="en-US" sz="40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  <a:sym typeface="Wingdings" pitchFamily="2" charset="2"/>
              </a:rPr>
              <a:t> </a:t>
            </a:r>
            <a:r>
              <a:rPr lang="en-US" sz="4000" dirty="0" smtClean="0"/>
              <a:t>Online </a:t>
            </a:r>
            <a:r>
              <a:rPr lang="en-US" sz="4000" dirty="0"/>
              <a:t>Software Project </a:t>
            </a:r>
            <a:r>
              <a:rPr lang="en-US" sz="4000" dirty="0" smtClean="0"/>
              <a:t>			Management Suite</a:t>
            </a:r>
          </a:p>
          <a:p>
            <a:endParaRPr lang="en-US" sz="4000" dirty="0" smtClean="0"/>
          </a:p>
          <a:p>
            <a:r>
              <a:rPr lang="en-US" sz="40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  <a:sym typeface="Wingdings" pitchFamily="2" charset="2"/>
              </a:rPr>
              <a:t> </a:t>
            </a:r>
            <a:r>
              <a:rPr lang="en-US" sz="3200" dirty="0"/>
              <a:t>provides powerful and efficient </a:t>
            </a:r>
            <a:r>
              <a:rPr lang="en-US" sz="3200" dirty="0" smtClean="0"/>
              <a:t>		customized </a:t>
            </a:r>
            <a:r>
              <a:rPr lang="en-US" sz="3200" dirty="0"/>
              <a:t>service for </a:t>
            </a:r>
            <a:r>
              <a:rPr lang="en-US" sz="3200" dirty="0" smtClean="0"/>
              <a:t>				numerous </a:t>
            </a:r>
            <a:r>
              <a:rPr lang="en-US" sz="3200" dirty="0"/>
              <a:t>kinds of managers from </a:t>
            </a:r>
            <a:r>
              <a:rPr lang="en-US" sz="3200" dirty="0" smtClean="0"/>
              <a:t>		small </a:t>
            </a:r>
            <a:r>
              <a:rPr lang="en-US" sz="3200" dirty="0"/>
              <a:t>to </a:t>
            </a:r>
            <a:r>
              <a:rPr lang="en-US" sz="3200" dirty="0" smtClean="0"/>
              <a:t>medium projects</a:t>
            </a:r>
            <a:endParaRPr lang="en-US" sz="32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295400" y="1447800"/>
            <a:ext cx="7772400" cy="152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253319" y="6248400"/>
            <a:ext cx="77724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371600" y="1524000"/>
            <a:ext cx="7620000" cy="480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68842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739914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Overview</a:t>
            </a:r>
          </a:p>
        </p:txBody>
      </p:sp>
      <p:sp>
        <p:nvSpPr>
          <p:cNvPr id="40" name="AutoShape 3"/>
          <p:cNvSpPr>
            <a:spLocks noChangeArrowheads="1"/>
          </p:cNvSpPr>
          <p:nvPr/>
        </p:nvSpPr>
        <p:spPr bwMode="gray">
          <a:xfrm>
            <a:off x="381000" y="1651000"/>
            <a:ext cx="7467600" cy="2082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AutoShape 4"/>
          <p:cNvSpPr>
            <a:spLocks noChangeArrowheads="1"/>
          </p:cNvSpPr>
          <p:nvPr/>
        </p:nvSpPr>
        <p:spPr bwMode="gray">
          <a:xfrm>
            <a:off x="519112" y="1828800"/>
            <a:ext cx="1828007" cy="410368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99CC00"/>
              </a:gs>
              <a:gs pos="100000">
                <a:srgbClr val="99CC00">
                  <a:gamma/>
                  <a:shade val="69804"/>
                  <a:invGamma/>
                </a:srgbClr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Freeform 5"/>
          <p:cNvSpPr>
            <a:spLocks/>
          </p:cNvSpPr>
          <p:nvPr/>
        </p:nvSpPr>
        <p:spPr bwMode="gray">
          <a:xfrm>
            <a:off x="595312" y="1905000"/>
            <a:ext cx="1508155" cy="205184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99CC00">
                  <a:gamma/>
                  <a:tint val="54510"/>
                  <a:invGamma/>
                </a:srgbClr>
              </a:gs>
              <a:gs pos="50000">
                <a:srgbClr val="99CC00">
                  <a:alpha val="0"/>
                </a:srgbClr>
              </a:gs>
              <a:gs pos="100000">
                <a:srgbClr val="99CC00">
                  <a:gamma/>
                  <a:tint val="54510"/>
                  <a:invGamma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AutoShape 8"/>
          <p:cNvSpPr>
            <a:spLocks noChangeArrowheads="1"/>
          </p:cNvSpPr>
          <p:nvPr/>
        </p:nvSpPr>
        <p:spPr bwMode="gray">
          <a:xfrm>
            <a:off x="1181101" y="4038600"/>
            <a:ext cx="7543800" cy="21336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AutoShape 9"/>
          <p:cNvSpPr>
            <a:spLocks noChangeArrowheads="1"/>
          </p:cNvSpPr>
          <p:nvPr/>
        </p:nvSpPr>
        <p:spPr bwMode="gray">
          <a:xfrm>
            <a:off x="7148513" y="4114800"/>
            <a:ext cx="1576388" cy="367506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009999"/>
              </a:gs>
              <a:gs pos="100000">
                <a:srgbClr val="009999">
                  <a:gamma/>
                  <a:shade val="69804"/>
                  <a:invGamma/>
                </a:srgbClr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Freeform 10"/>
          <p:cNvSpPr>
            <a:spLocks/>
          </p:cNvSpPr>
          <p:nvPr/>
        </p:nvSpPr>
        <p:spPr bwMode="gray">
          <a:xfrm>
            <a:off x="7224713" y="4176713"/>
            <a:ext cx="711994" cy="176211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009999">
                  <a:gamma/>
                  <a:tint val="42353"/>
                  <a:invGamma/>
                </a:srgbClr>
              </a:gs>
              <a:gs pos="100000">
                <a:srgbClr val="009999">
                  <a:alpha val="0"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00100" y="186983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David" pitchFamily="34" charset="-79"/>
                <a:cs typeface="David" pitchFamily="34" charset="-79"/>
              </a:rPr>
              <a:t>Hardware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David" pitchFamily="34" charset="-79"/>
              <a:cs typeface="David" pitchFamily="34" charset="-79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14431" y="4176713"/>
            <a:ext cx="14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David" pitchFamily="34" charset="-79"/>
                <a:cs typeface="David" pitchFamily="34" charset="-79"/>
              </a:rPr>
              <a:t>Software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David" pitchFamily="34" charset="-79"/>
              <a:cs typeface="David" pitchFamily="34" charset="-79"/>
            </a:endParaRPr>
          </a:p>
        </p:txBody>
      </p:sp>
      <p:pic>
        <p:nvPicPr>
          <p:cNvPr id="52" name="Picture 3" descr="C:\Users\VuongNM\Downloads\1303580650_MyComp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144780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08" y="3824287"/>
            <a:ext cx="1752600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100" y="2256472"/>
            <a:ext cx="5088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latin typeface="Book Antiqua" pitchFamily="18" charset="0"/>
              </a:rPr>
              <a:t>. Personal </a:t>
            </a:r>
            <a:r>
              <a:rPr lang="en-US" dirty="0">
                <a:latin typeface="Book Antiqua" pitchFamily="18" charset="0"/>
              </a:rPr>
              <a:t>computers for </a:t>
            </a:r>
            <a:r>
              <a:rPr lang="en-US" dirty="0" smtClean="0">
                <a:latin typeface="Book Antiqua" pitchFamily="18" charset="0"/>
              </a:rPr>
              <a:t>developing: 1 </a:t>
            </a:r>
            <a:r>
              <a:rPr lang="en-US" dirty="0">
                <a:latin typeface="Book Antiqua" pitchFamily="18" charset="0"/>
              </a:rPr>
              <a:t>Gb of RAM, 20Gb of hard disk, Core 2 Duo 2.0 </a:t>
            </a:r>
            <a:r>
              <a:rPr lang="en-US" dirty="0" err="1">
                <a:latin typeface="Book Antiqua" pitchFamily="18" charset="0"/>
              </a:rPr>
              <a:t>Ghz</a:t>
            </a:r>
            <a:r>
              <a:rPr lang="en-US" dirty="0" smtClean="0">
                <a:latin typeface="Book Antiqua" pitchFamily="18" charset="0"/>
              </a:rPr>
              <a:t>.</a:t>
            </a:r>
          </a:p>
          <a:p>
            <a:pPr lvl="0"/>
            <a:endParaRPr lang="en-US" dirty="0">
              <a:latin typeface="Book Antiqua" pitchFamily="18" charset="0"/>
            </a:endParaRPr>
          </a:p>
          <a:p>
            <a:r>
              <a:rPr lang="en-US" dirty="0" smtClean="0">
                <a:latin typeface="Book Antiqua" pitchFamily="18" charset="0"/>
              </a:rPr>
              <a:t>. A </a:t>
            </a:r>
            <a:r>
              <a:rPr lang="en-US" dirty="0">
                <a:latin typeface="Book Antiqua" pitchFamily="18" charset="0"/>
              </a:rPr>
              <a:t>server computer for testing </a:t>
            </a:r>
            <a:r>
              <a:rPr lang="en-US" dirty="0" smtClean="0">
                <a:latin typeface="Book Antiqua" pitchFamily="18" charset="0"/>
              </a:rPr>
              <a:t>: </a:t>
            </a:r>
            <a:r>
              <a:rPr lang="en-US" dirty="0">
                <a:latin typeface="Book Antiqua" pitchFamily="18" charset="0"/>
              </a:rPr>
              <a:t>2 Gb of RAM, 15Gb of hard disk, Core 2 Duo 2.0 </a:t>
            </a:r>
            <a:r>
              <a:rPr lang="en-US" dirty="0" err="1" smtClean="0">
                <a:latin typeface="Book Antiqua" pitchFamily="18" charset="0"/>
              </a:rPr>
              <a:t>Ghz</a:t>
            </a:r>
            <a:r>
              <a:rPr lang="en-US" dirty="0" smtClean="0">
                <a:latin typeface="Book Antiqua" pitchFamily="18" charset="0"/>
              </a:rPr>
              <a:t>.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808" y="4204037"/>
            <a:ext cx="567609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 Antiqua" pitchFamily="18" charset="0"/>
              </a:rPr>
              <a:t>. Web </a:t>
            </a:r>
            <a:r>
              <a:rPr lang="en-US" dirty="0">
                <a:latin typeface="Book Antiqua" pitchFamily="18" charset="0"/>
              </a:rPr>
              <a:t>Server</a:t>
            </a:r>
            <a:r>
              <a:rPr lang="en-US" dirty="0" smtClean="0">
                <a:latin typeface="Book Antiqua" pitchFamily="18" charset="0"/>
              </a:rPr>
              <a:t>: </a:t>
            </a:r>
            <a:r>
              <a:rPr lang="en-US" dirty="0"/>
              <a:t>Apache Tomcat 6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+ </a:t>
            </a:r>
            <a:r>
              <a:rPr lang="en-US" dirty="0" err="1"/>
              <a:t>uPortal</a:t>
            </a:r>
            <a:r>
              <a:rPr lang="en-US" dirty="0"/>
              <a:t> web </a:t>
            </a:r>
            <a:r>
              <a:rPr lang="en-US" dirty="0" smtClean="0"/>
              <a:t>app</a:t>
            </a:r>
          </a:p>
          <a:p>
            <a:r>
              <a:rPr lang="en-US" dirty="0" smtClean="0"/>
              <a:t>. Development: Glassfish + </a:t>
            </a:r>
            <a:r>
              <a:rPr lang="en-US" dirty="0" err="1" smtClean="0"/>
              <a:t>Portlet</a:t>
            </a:r>
            <a:r>
              <a:rPr lang="en-US" dirty="0" smtClean="0"/>
              <a:t> Container</a:t>
            </a:r>
          </a:p>
          <a:p>
            <a:pPr lvl="0"/>
            <a:r>
              <a:rPr lang="en-US" dirty="0" smtClean="0">
                <a:latin typeface="Book Antiqua" pitchFamily="18" charset="0"/>
              </a:rPr>
              <a:t>. Operating </a:t>
            </a:r>
            <a:r>
              <a:rPr lang="en-US" dirty="0">
                <a:latin typeface="Book Antiqua" pitchFamily="18" charset="0"/>
              </a:rPr>
              <a:t>system</a:t>
            </a:r>
            <a:r>
              <a:rPr lang="en-US" dirty="0" smtClean="0">
                <a:latin typeface="Book Antiqua" pitchFamily="18" charset="0"/>
              </a:rPr>
              <a:t>: Windows, Linux</a:t>
            </a:r>
          </a:p>
          <a:p>
            <a:r>
              <a:rPr lang="en-US" dirty="0" smtClean="0">
                <a:latin typeface="Book Antiqua" pitchFamily="18" charset="0"/>
              </a:rPr>
              <a:t>. IDE: Eclipse, JSR 168 (</a:t>
            </a:r>
            <a:r>
              <a:rPr lang="en-US" dirty="0"/>
              <a:t>Java </a:t>
            </a:r>
            <a:r>
              <a:rPr lang="en-US" dirty="0" err="1"/>
              <a:t>Portlet</a:t>
            </a:r>
            <a:r>
              <a:rPr lang="en-US" dirty="0"/>
              <a:t> Specification</a:t>
            </a:r>
            <a:r>
              <a:rPr lang="en-US" dirty="0">
                <a:latin typeface="Book Antiqua" pitchFamily="18" charset="0"/>
              </a:rPr>
              <a:t>)</a:t>
            </a:r>
            <a:endParaRPr lang="en-US" dirty="0" smtClean="0">
              <a:latin typeface="Book Antiqua" pitchFamily="18" charset="0"/>
            </a:endParaRPr>
          </a:p>
          <a:p>
            <a:pPr lvl="0"/>
            <a:r>
              <a:rPr lang="en-US" dirty="0" smtClean="0">
                <a:latin typeface="Book Antiqua" pitchFamily="18" charset="0"/>
              </a:rPr>
              <a:t>. DBMS: </a:t>
            </a:r>
            <a:r>
              <a:rPr lang="en-US" dirty="0" smtClean="0"/>
              <a:t>Oracle Express 10/11g</a:t>
            </a:r>
            <a:endParaRPr lang="en-US" dirty="0" smtClean="0">
              <a:latin typeface="Book Antiqua" pitchFamily="18" charset="0"/>
            </a:endParaRPr>
          </a:p>
          <a:p>
            <a:pPr lvl="0"/>
            <a:r>
              <a:rPr lang="en-US" dirty="0" smtClean="0">
                <a:latin typeface="Book Antiqua" pitchFamily="18" charset="0"/>
              </a:rPr>
              <a:t>. Source </a:t>
            </a:r>
            <a:r>
              <a:rPr lang="en-US" dirty="0">
                <a:latin typeface="Book Antiqua" pitchFamily="18" charset="0"/>
              </a:rPr>
              <a:t>Control: SVN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02090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Process Model</a:t>
            </a:r>
          </a:p>
        </p:txBody>
      </p:sp>
      <p:pic>
        <p:nvPicPr>
          <p:cNvPr id="6" name="Picture 5">
            <a:hlinkClick r:id="rId2"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600200"/>
            <a:ext cx="495958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17690" y="4790364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Waterfall process Model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6" name="Picture 2" descr="C:\Users\DuyNgo\Desktop\h4_spir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580" y="1132764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62614" y="4911530"/>
            <a:ext cx="201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Spiral </a:t>
            </a:r>
            <a:r>
              <a:rPr lang="en-US" dirty="0"/>
              <a:t>approach</a:t>
            </a:r>
          </a:p>
        </p:txBody>
      </p:sp>
    </p:spTree>
    <p:extLst>
      <p:ext uri="{BB962C8B-B14F-4D97-AF65-F5344CB8AC3E}">
        <p14:creationId xmlns="" xmlns:p14="http://schemas.microsoft.com/office/powerpoint/2010/main" val="278750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10668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Process Model</a:t>
            </a:r>
            <a:r>
              <a:rPr lang="en-US" sz="5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/>
            </a:r>
            <a:br>
              <a:rPr lang="en-US" sz="5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0" name="Picture 2" descr="C:\Users\DuyNgo\Desktop\secure_SDLC_processes-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-25400"/>
            <a:ext cx="4818487" cy="680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1676400"/>
            <a:ext cx="3109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CMMI-DEV Process </a:t>
            </a:r>
            <a:endParaRPr lang="en-US" b="1" dirty="0" smtClean="0"/>
          </a:p>
          <a:p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four </a:t>
            </a:r>
            <a:r>
              <a:rPr lang="en-US" dirty="0"/>
              <a:t>categories for process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improvement </a:t>
            </a:r>
            <a:r>
              <a:rPr lang="en-US" dirty="0"/>
              <a:t>and evaluation</a:t>
            </a:r>
          </a:p>
        </p:txBody>
      </p:sp>
    </p:spTree>
    <p:extLst>
      <p:ext uri="{BB962C8B-B14F-4D97-AF65-F5344CB8AC3E}">
        <p14:creationId xmlns="" xmlns:p14="http://schemas.microsoft.com/office/powerpoint/2010/main" val="3580491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Tools and technologies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433" t="3981" r="14477" b="6467"/>
          <a:stretch/>
        </p:blipFill>
        <p:spPr>
          <a:xfrm>
            <a:off x="100084" y="1524000"/>
            <a:ext cx="8891516" cy="4934599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rot="21339440">
            <a:off x="1023449" y="2321921"/>
            <a:ext cx="68319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Front-end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technologies: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jsp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jQuery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Javascript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CSS, html</a:t>
            </a:r>
            <a:endParaRPr lang="en-US" dirty="0" smtClean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Back-end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technologies: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Hibernate, Spring MVC,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Portlet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/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</a:br>
            <a:endParaRPr lang="en-US" dirty="0" smtClean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Tools: Eclipse, Android SDK, notepad++, Oracle,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uPortal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Glassfish,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Portlet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 Container, MS office, Source Version,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Chrome, Oracle SQL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Developer,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DBVisualizer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Eclipse</a:t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</a:br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Architecture and design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patterns: Three Tiers Architecture, Dependency Injection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738586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Project Plan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3828766"/>
            <a:ext cx="9144000" cy="0"/>
          </a:xfrm>
          <a:prstGeom prst="line">
            <a:avLst/>
          </a:prstGeom>
          <a:ln>
            <a:solidFill>
              <a:schemeClr val="bg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2000" y="1420504"/>
            <a:ext cx="0" cy="5105400"/>
          </a:xfrm>
          <a:prstGeom prst="line">
            <a:avLst/>
          </a:prstGeom>
          <a:ln>
            <a:solidFill>
              <a:schemeClr val="bg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009900" y="3256170"/>
            <a:ext cx="2514600" cy="838200"/>
          </a:xfrm>
          <a:prstGeom prst="roundRect">
            <a:avLst/>
          </a:prstGeom>
          <a:solidFill>
            <a:schemeClr val="bg2">
              <a:lumMod val="75000"/>
              <a:alpha val="46000"/>
            </a:schemeClr>
          </a:solidFill>
          <a:ln>
            <a:solidFill>
              <a:schemeClr val="tx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PROJECT PLAN</a:t>
            </a:r>
            <a:endParaRPr lang="en-US" sz="2800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000" y="14917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DuyND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81800" y="1491734"/>
            <a:ext cx="230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TruongMH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000" y="400860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HaiTCT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81800" y="3973204"/>
            <a:ext cx="227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GiangPNT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" y="186932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Requirement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7200" y="2286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Android Version, Testing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27432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Deployment, Documentation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" y="324433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29300" y="1752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Framework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28447" y="220196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Timesheet 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26456" y="2692441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Defect Management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25300" y="437794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Planner 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38000" y="4888468"/>
            <a:ext cx="366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Progress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38000" y="5339834"/>
            <a:ext cx="366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Dashboard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3738" y="4403764"/>
            <a:ext cx="425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3738" y="4888468"/>
            <a:ext cx="425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Team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3738" y="5345668"/>
            <a:ext cx="425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info: </a:t>
            </a:r>
          </a:p>
          <a:p>
            <a:r>
              <a:rPr lang="en-US" dirty="0" smtClean="0">
                <a:latin typeface="Traveling _Typewriter" pitchFamily="2" charset="0"/>
              </a:rPr>
              <a:t>      cost, product, stage, risk, issue…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38000" y="305966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10845" y="570916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907962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3" grpId="0"/>
      <p:bldP spid="35" grpId="0"/>
      <p:bldP spid="36" grpId="0"/>
      <p:bldP spid="37" grpId="0"/>
      <p:bldP spid="28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906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REQUIREMENT SPECIFICATION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8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305800" cy="472440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 dirty="0"/>
              <a:t>Quick view of projects ‘status(</a:t>
            </a:r>
            <a:r>
              <a:rPr lang="en-AU" sz="2400" dirty="0"/>
              <a:t>health, </a:t>
            </a:r>
            <a:r>
              <a:rPr lang="en-US" sz="2400" dirty="0"/>
              <a:t>progress, cost, efficiency) 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Dashboard</a:t>
            </a:r>
            <a:r>
              <a:rPr lang="en-US" sz="2400" b="1" dirty="0">
                <a:sym typeface="Wingdings" pitchFamily="2" charset="2"/>
              </a:rPr>
              <a:t> 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/>
              <a:t>Planning and keep track of tasks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Planner</a:t>
            </a:r>
            <a:r>
              <a:rPr lang="en-US" sz="2400" b="1" dirty="0">
                <a:sym typeface="Wingdings" pitchFamily="2" charset="2"/>
              </a:rPr>
              <a:t> 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/>
              <a:t>Project Management (project’s info, risk, issue, product, stage, delivery, cost)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Project Eye</a:t>
            </a:r>
          </a:p>
          <a:p>
            <a:pPr marL="457200" indent="-457200">
              <a:buAutoNum type="arabicPeriod"/>
            </a:pPr>
            <a:r>
              <a:rPr lang="en-US" sz="2400" dirty="0"/>
              <a:t>Effort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Timesheet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Defect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DMS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Requirement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Requirements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>
                <a:sym typeface="Wingdings" pitchFamily="2" charset="2"/>
              </a:rPr>
              <a:t>User Administration  </a:t>
            </a:r>
            <a:r>
              <a:rPr lang="en-US" sz="2400" b="1" dirty="0"/>
              <a:t>Admin </a:t>
            </a:r>
            <a:r>
              <a:rPr lang="en-US" sz="2400" dirty="0">
                <a:sym typeface="Wingdings" pitchFamily="2" charset="2"/>
              </a:rPr>
              <a:t>(</a:t>
            </a:r>
            <a:r>
              <a:rPr lang="en-US" sz="2400" dirty="0" err="1">
                <a:sym typeface="Wingdings" pitchFamily="2" charset="2"/>
              </a:rPr>
              <a:t>uPortal</a:t>
            </a:r>
            <a:r>
              <a:rPr lang="en-US" sz="2400" dirty="0">
                <a:sym typeface="Wingdings" pitchFamily="2" charset="2"/>
              </a:rPr>
              <a:t>) </a:t>
            </a:r>
          </a:p>
          <a:p>
            <a:pPr marL="457200" indent="-457200">
              <a:buAutoNum type="arabicPeriod"/>
            </a:pPr>
            <a:r>
              <a:rPr lang="en-US" sz="2400" dirty="0">
                <a:sym typeface="Wingdings" pitchFamily="2" charset="2"/>
              </a:rPr>
              <a:t>Export report  </a:t>
            </a:r>
            <a:r>
              <a:rPr lang="en-US" sz="2400" b="1" dirty="0">
                <a:sym typeface="Wingdings" pitchFamily="2" charset="2"/>
              </a:rPr>
              <a:t>Report</a:t>
            </a:r>
            <a:endParaRPr lang="en-US" sz="2400" dirty="0">
              <a:sym typeface="Wingdings" pitchFamily="2" charset="2"/>
            </a:endParaRPr>
          </a:p>
          <a:p>
            <a:pPr marL="457200" indent="-457200">
              <a:buAutoNum type="arabicPeriod"/>
            </a:pPr>
            <a:r>
              <a:rPr lang="en-US" sz="2400">
                <a:sym typeface="Wingdings" pitchFamily="2" charset="2"/>
              </a:rPr>
              <a:t>Portable  </a:t>
            </a:r>
            <a:r>
              <a:rPr lang="en-US" sz="2400" b="1">
                <a:sym typeface="Wingdings" pitchFamily="2" charset="2"/>
              </a:rPr>
              <a:t>Android</a:t>
            </a:r>
            <a:r>
              <a:rPr lang="en-US" sz="2400">
                <a:sym typeface="Wingdings" pitchFamily="2" charset="2"/>
              </a:rPr>
              <a:t> </a:t>
            </a:r>
            <a:r>
              <a:rPr lang="en-US" sz="2400" b="1">
                <a:sym typeface="Wingdings" pitchFamily="2" charset="2"/>
              </a:rPr>
              <a:t>dashboard module</a:t>
            </a:r>
            <a:endParaRPr lang="en-US" sz="2400"/>
          </a:p>
          <a:p>
            <a:pPr lvl="1">
              <a:buFont typeface="Wingdings" pitchFamily="2" charset="2"/>
              <a:buChar char="Ø"/>
            </a:pP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4888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DETAIL DESIGN</a:t>
            </a: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SYSTEM ARCHITECTURE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UI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DETAIL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DATABASE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73" name="Group 72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9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4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5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92" name="Group 91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93" name="Group 92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109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4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95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2" name="Group 111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113" name="Group 112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129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115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2" name="Group 131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133" name="Group 132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149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4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5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3190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76200" y="642729"/>
            <a:ext cx="91440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CONTENTS</a:t>
            </a: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Introduction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Plan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Requirement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Design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Implementation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Summary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Demo and QA</a:t>
            </a:r>
          </a:p>
          <a:p>
            <a:endParaRPr lang="en-US" sz="40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10601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dirty="0" smtClean="0"/>
              <a:t>Offer broad </a:t>
            </a:r>
            <a:r>
              <a:rPr lang="en-US" dirty="0"/>
              <a:t>range of resources and </a:t>
            </a:r>
            <a:r>
              <a:rPr lang="en-US" dirty="0" smtClean="0"/>
              <a:t>services.</a:t>
            </a:r>
          </a:p>
          <a:p>
            <a:r>
              <a:rPr lang="en-US" dirty="0" smtClean="0"/>
              <a:t>Allows </a:t>
            </a:r>
            <a:r>
              <a:rPr lang="en-US" dirty="0"/>
              <a:t>aggregation of several back-end systems, </a:t>
            </a:r>
            <a:r>
              <a:rPr lang="en-US" dirty="0" smtClean="0"/>
              <a:t>processes.</a:t>
            </a:r>
          </a:p>
          <a:p>
            <a:r>
              <a:rPr lang="en-US" dirty="0"/>
              <a:t>provide additional services such as single sign-on security, customization (i.e. personalization) </a:t>
            </a:r>
            <a:r>
              <a:rPr lang="en-US" dirty="0" smtClean="0"/>
              <a:t>etc.</a:t>
            </a:r>
          </a:p>
          <a:p>
            <a:endParaRPr lang="en-US" dirty="0"/>
          </a:p>
          <a:p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the aggregator </a:t>
            </a:r>
            <a:r>
              <a:rPr lang="en-US" dirty="0"/>
              <a:t>of a number of disparate </a:t>
            </a:r>
            <a:r>
              <a:rPr lang="en-US" dirty="0" smtClean="0"/>
              <a:t>applications in </a:t>
            </a:r>
            <a:r>
              <a:rPr lang="en-US" dirty="0"/>
              <a:t>a highly </a:t>
            </a:r>
            <a:r>
              <a:rPr lang="en-US" dirty="0" smtClean="0"/>
              <a:t>personalized </a:t>
            </a:r>
            <a:r>
              <a:rPr lang="en-US" dirty="0"/>
              <a:t>manner.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0334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6" name="Picture 2" descr="C:\Users\DuyNgo\Desktop\ScreenHunter_08 Aug. 22 22.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" y="1473200"/>
            <a:ext cx="9118803" cy="3733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97" y="5516210"/>
            <a:ext cx="8433003" cy="73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Examples of public web portals are </a:t>
            </a:r>
            <a:r>
              <a:rPr lang="en-US" sz="2000" dirty="0">
                <a:hlinkClick r:id="rId3" tooltip="AOL"/>
              </a:rPr>
              <a:t>AOL</a:t>
            </a:r>
            <a:r>
              <a:rPr lang="en-US" sz="2000" dirty="0"/>
              <a:t>, </a:t>
            </a:r>
            <a:r>
              <a:rPr lang="en-US" sz="2000" dirty="0">
                <a:hlinkClick r:id="rId4" tooltip="Excite"/>
              </a:rPr>
              <a:t>Excite</a:t>
            </a:r>
            <a:r>
              <a:rPr lang="en-US" sz="2000" dirty="0"/>
              <a:t>, </a:t>
            </a:r>
            <a:r>
              <a:rPr lang="en-US" sz="2000" dirty="0" err="1">
                <a:hlinkClick r:id="rId5" tooltip="IGoogle"/>
              </a:rPr>
              <a:t>iGoogle</a:t>
            </a:r>
            <a:r>
              <a:rPr lang="en-US" sz="2000" dirty="0"/>
              <a:t>, </a:t>
            </a:r>
            <a:r>
              <a:rPr lang="en-US" sz="2000" dirty="0">
                <a:hlinkClick r:id="rId6" tooltip="MSN"/>
              </a:rPr>
              <a:t>MSN</a:t>
            </a:r>
            <a:r>
              <a:rPr lang="en-US" sz="2000" dirty="0"/>
              <a:t>, </a:t>
            </a:r>
            <a:r>
              <a:rPr lang="en-US" sz="2000" dirty="0" err="1">
                <a:hlinkClick r:id="rId7" tooltip="Netvibes"/>
              </a:rPr>
              <a:t>Netvibes</a:t>
            </a:r>
            <a:r>
              <a:rPr lang="en-US" sz="2000" dirty="0"/>
              <a:t>, and </a:t>
            </a:r>
            <a:r>
              <a:rPr lang="en-US" sz="2000" dirty="0">
                <a:hlinkClick r:id="rId8" tooltip="Yahoo!"/>
              </a:rPr>
              <a:t>Yahoo!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073312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050" name="Picture 2" descr="C:\Users\DuyNgo\Desktop\ScreenHunter_09 Aug. 24 06.3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2590800"/>
            <a:ext cx="8805863" cy="36543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uyNgo\Desktop\ScreenHunter_09 Aug. 24 06.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52401"/>
            <a:ext cx="4250530" cy="24442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uyNgo\Desktop\ScreenHunter_09 Aug. 24 06.3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4992"/>
            <a:ext cx="3943350" cy="2810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915621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5257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050" name="Picture 2" descr="C:\Users\DuyNgo\Desktop\ScreenHunter_08 Aug. 20 00.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838200"/>
            <a:ext cx="8483332" cy="35147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uyNgo\Desktop\ScreenHunter_08 Aug. 20 00.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886200"/>
            <a:ext cx="6591300" cy="28311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uyNgo\Desktop\ScreenHunter_08 Aug. 20 00.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5301781"/>
            <a:ext cx="5448300" cy="1450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263453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7620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Architecture</a:t>
            </a:r>
          </a:p>
        </p:txBody>
      </p:sp>
      <p:pic>
        <p:nvPicPr>
          <p:cNvPr id="4099" name="Picture 3" descr="C:\Users\DuyNgo\Desktop\ScreenHunter_02 Aug. 12 09.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469886"/>
            <a:ext cx="5305425" cy="4933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787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UI Design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3074" name="Picture 2" descr="C:\Users\DuyNgo\Desktop\ScreenHunter_08 Aug. 20 00.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00" y="685800"/>
            <a:ext cx="6858100" cy="41910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uyNgo\Desktop\Capstone\SVNTrunk\Document\Design\Android\Dash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1" y="914400"/>
            <a:ext cx="2339810" cy="27263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uyNgo\Desktop\ScreenHunter_08 Aug. 20 00.2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4011789"/>
            <a:ext cx="4940300" cy="27446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DuyNgo\Desktop\ScreenHunter_02 Aug. 11 09.17.png"/>
          <p:cNvPicPr/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003317"/>
            <a:ext cx="4419600" cy="1473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27448191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05800" cy="4724400"/>
          </a:xfrm>
        </p:spPr>
        <p:txBody>
          <a:bodyPr/>
          <a:lstStyle/>
          <a:p>
            <a:pPr lvl="0"/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Project Eye - Cost Management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Planner – Project Status Report</a:t>
            </a: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Dashboard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Timesheet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DMS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Detail Design</a:t>
            </a: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7241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Features : support PM in management the budget and expense of the project. Help them make a suitable plan to stay in budget until the end of the project.</a:t>
            </a:r>
          </a:p>
          <a:p>
            <a:r>
              <a:rPr lang="en-US" dirty="0" smtClean="0"/>
              <a:t>The Cost Management include :</a:t>
            </a:r>
          </a:p>
          <a:p>
            <a:pPr marL="0" indent="0">
              <a:buNone/>
            </a:pPr>
            <a:r>
              <a:rPr lang="en-US" dirty="0" smtClean="0"/>
              <a:t>    - Budget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Invoice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Planner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One Time Expense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Daily Expense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/>
              <a:t> </a:t>
            </a:r>
            <a:r>
              <a:rPr lang="en-US" dirty="0" smtClean="0"/>
              <a:t>  + Exceptional Expense, Exceptional Deduct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Type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Cost Management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7021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7620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allow PM to manage the budget of project. Keep the record of budget.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Budget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25908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Invoice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half" idx="1"/>
          </p:nvPr>
        </p:nvSpPr>
        <p:spPr>
          <a:xfrm>
            <a:off x="609600" y="3298686"/>
            <a:ext cx="7620000" cy="2797314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 smtClean="0"/>
              <a:t>   - PM can see how much money are actually paid. Keep the record of invoice.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- Export the invoice report to excel.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4362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happen once in the project. (money use to buy equipment, pay bill, …)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One Time Expense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33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860286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INTRODUCTION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INSTRUCTOR AND TEAM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24000" y="2965689"/>
            <a:ext cx="34441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PROBLEMS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24000" y="38862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OUR PROPOSAL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APPLICATION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8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4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2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8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4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1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2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8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3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4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2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8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4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76985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keeping happen in a duration of time. (money use to pay for salary 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Daily Expense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180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rarely appear (money to pay for working OT, bonus for employee, money receive from employee that take day off without salary, …)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Exceptional Expense/Deduct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6415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7620000" cy="2057400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Grouping many daily expense into a type for easy adding record to exceptional expense or deduct.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Type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99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Description of Planner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Planner supports user </a:t>
            </a:r>
            <a:r>
              <a:rPr lang="en-US" b="1" dirty="0" smtClean="0"/>
              <a:t>to manage tasks in a project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Project Manage </a:t>
            </a:r>
            <a:r>
              <a:rPr lang="en-US" dirty="0" smtClean="0"/>
              <a:t>has most rights to control Planner.</a:t>
            </a:r>
          </a:p>
          <a:p>
            <a:r>
              <a:rPr lang="en-US" b="1" dirty="0" smtClean="0"/>
              <a:t>Team members </a:t>
            </a:r>
            <a:r>
              <a:rPr lang="en-US" dirty="0" smtClean="0"/>
              <a:t>just can view tasks which they were assigned.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2646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Planner report</a:t>
            </a:r>
            <a:r>
              <a:rPr lang="en-US" dirty="0" smtClean="0"/>
              <a:t> supports tasks statistics using bar and pie chart.</a:t>
            </a:r>
          </a:p>
          <a:p>
            <a:pPr lvl="1"/>
            <a:r>
              <a:rPr lang="en-US" dirty="0" smtClean="0"/>
              <a:t>Count kinds of </a:t>
            </a:r>
            <a:r>
              <a:rPr lang="en-US" b="1" dirty="0" smtClean="0"/>
              <a:t>tasks belong to a team member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Calculate the </a:t>
            </a:r>
            <a:r>
              <a:rPr lang="en-US" b="1" dirty="0" smtClean="0"/>
              <a:t>rate of amount tasks between team members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Present </a:t>
            </a:r>
            <a:r>
              <a:rPr lang="en-US" b="1" dirty="0" smtClean="0"/>
              <a:t>working efficiency of team members </a:t>
            </a:r>
            <a:r>
              <a:rPr lang="en-US" dirty="0" smtClean="0"/>
              <a:t>via line chart.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914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76" y="304800"/>
            <a:ext cx="8229600" cy="5913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 Charts</a:t>
            </a:r>
            <a:endParaRPr lang="en-US" dirty="0"/>
          </a:p>
        </p:txBody>
      </p:sp>
      <p:pic>
        <p:nvPicPr>
          <p:cNvPr id="8" name="Content Placeholder 7" descr="Line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257800" y="1378528"/>
            <a:ext cx="3054023" cy="2355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Bar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143000"/>
            <a:ext cx="3048000" cy="2361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Pie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1800" y="3810000"/>
            <a:ext cx="3035952" cy="2795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9912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Description of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statuses of projects which belong to user, include:</a:t>
            </a:r>
          </a:p>
          <a:p>
            <a:pPr lvl="1"/>
            <a:r>
              <a:rPr lang="en-US" b="1" dirty="0" smtClean="0"/>
              <a:t>Project Health</a:t>
            </a:r>
          </a:p>
          <a:p>
            <a:pPr lvl="1"/>
            <a:r>
              <a:rPr lang="en-US" b="1" dirty="0" smtClean="0"/>
              <a:t>Passing Time</a:t>
            </a:r>
          </a:p>
          <a:p>
            <a:pPr lvl="1"/>
            <a:r>
              <a:rPr lang="en-US" b="1" dirty="0" smtClean="0"/>
              <a:t>Progress</a:t>
            </a:r>
          </a:p>
          <a:p>
            <a:pPr lvl="1"/>
            <a:r>
              <a:rPr lang="en-US" b="1" dirty="0" smtClean="0"/>
              <a:t>Efficiency</a:t>
            </a:r>
          </a:p>
          <a:p>
            <a:pPr lvl="1"/>
            <a:r>
              <a:rPr lang="en-US" b="1" dirty="0" smtClean="0"/>
              <a:t>Cost</a:t>
            </a:r>
          </a:p>
          <a:p>
            <a:pPr lvl="1"/>
            <a:r>
              <a:rPr lang="en-US" b="1" dirty="0" smtClean="0"/>
              <a:t>Used Effort</a:t>
            </a:r>
            <a:endParaRPr lang="en-US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3276600"/>
            <a:ext cx="5248275" cy="15056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10540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Progress</a:t>
            </a:r>
            <a:r>
              <a:rPr lang="en-US" dirty="0" smtClean="0"/>
              <a:t> presents percent completed of a project; shall be </a:t>
            </a:r>
            <a:r>
              <a:rPr lang="en-US" b="1" dirty="0" smtClean="0"/>
              <a:t>alerted when project in dangerous stage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Efficiency</a:t>
            </a:r>
            <a:r>
              <a:rPr lang="en-US" dirty="0" smtClean="0"/>
              <a:t> present work productivity of team members; shall be </a:t>
            </a:r>
            <a:r>
              <a:rPr lang="en-US" b="1" dirty="0" smtClean="0"/>
              <a:t>alerted when productivity lower expected work done </a:t>
            </a:r>
            <a:r>
              <a:rPr lang="en-US" dirty="0" smtClean="0"/>
              <a:t>at current time.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Cost</a:t>
            </a:r>
            <a:r>
              <a:rPr lang="en-US" dirty="0" smtClean="0"/>
              <a:t> present status of budget; shall be </a:t>
            </a:r>
            <a:r>
              <a:rPr lang="en-US" b="1" dirty="0" smtClean="0"/>
              <a:t>alerted when over budget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578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Used Effort </a:t>
            </a:r>
            <a:r>
              <a:rPr lang="en-US" dirty="0" smtClean="0"/>
              <a:t>presents percent of current effort per plan effort.</a:t>
            </a:r>
          </a:p>
          <a:p>
            <a:r>
              <a:rPr lang="en-US" dirty="0" smtClean="0"/>
              <a:t>Finally, </a:t>
            </a:r>
            <a:r>
              <a:rPr lang="en-US" b="1" dirty="0" smtClean="0">
                <a:solidFill>
                  <a:srgbClr val="0070C0"/>
                </a:solidFill>
              </a:rPr>
              <a:t>Project Health </a:t>
            </a:r>
            <a:r>
              <a:rPr lang="en-US" dirty="0" smtClean="0"/>
              <a:t>presents </a:t>
            </a:r>
            <a:r>
              <a:rPr lang="en-US" b="1" dirty="0" smtClean="0"/>
              <a:t>final status of project</a:t>
            </a:r>
            <a:r>
              <a:rPr lang="en-US" dirty="0" smtClean="0"/>
              <a:t>, is foundation to evaluate success of a project.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9088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Screen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362200"/>
            <a:ext cx="7839075" cy="2248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147382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91625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Instructor and Team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200" y="28956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200" y="41148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" y="53340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740400" y="1169075"/>
            <a:ext cx="2819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LE NGOC THACH</a:t>
            </a:r>
          </a:p>
          <a:p>
            <a:r>
              <a:rPr lang="en-US" sz="1600" dirty="0" smtClean="0"/>
              <a:t>Instructor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0200" y="1687773"/>
            <a:ext cx="2514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NGO DUC DUY</a:t>
            </a:r>
          </a:p>
          <a:p>
            <a:r>
              <a:rPr lang="en-US" sz="1600" dirty="0" smtClean="0"/>
              <a:t>Student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00200" y="2870579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MANH HOANG TRUONG</a:t>
            </a:r>
          </a:p>
          <a:p>
            <a:r>
              <a:rPr lang="en-US" sz="1600" dirty="0" smtClean="0"/>
              <a:t>Student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09299" y="4114800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PHAM NGUYEN TRUONG GIANG</a:t>
            </a:r>
          </a:p>
          <a:p>
            <a:r>
              <a:rPr lang="en-US" sz="1600" dirty="0" smtClean="0"/>
              <a:t>Student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20672" y="5334000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TO CONG THANH HAI</a:t>
            </a:r>
          </a:p>
          <a:p>
            <a:r>
              <a:rPr lang="en-US" sz="1600" dirty="0" smtClean="0"/>
              <a:t>Student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76200" y="1636025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DuyNgo\Desktop\Teamwor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2779025"/>
            <a:ext cx="4495800" cy="3371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442151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support PM in collecting effort of team members when working on project to help Dashboard to report.</a:t>
            </a:r>
          </a:p>
          <a:p>
            <a:r>
              <a:rPr lang="en-US" dirty="0" smtClean="0"/>
              <a:t>The Timesheet include :</a:t>
            </a:r>
          </a:p>
          <a:p>
            <a:pPr marL="0" indent="0">
              <a:buNone/>
            </a:pPr>
            <a:r>
              <a:rPr lang="en-US" dirty="0" smtClean="0"/>
              <a:t>    - Search Timesheet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PM can reject or approve Timesheet</a:t>
            </a:r>
          </a:p>
          <a:p>
            <a:pPr marL="365760" lvl="1" indent="0">
              <a:buNone/>
            </a:pPr>
            <a:r>
              <a:rPr lang="en-US" dirty="0" smtClean="0"/>
              <a:t>- </a:t>
            </a:r>
            <a:r>
              <a:rPr lang="en-US" sz="2600" dirty="0" smtClean="0"/>
              <a:t>Team members can create, update, delete                                   	timesheet	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Approved records will be used to calculating  	effort efficiency.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Timesheet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497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defects of project. Team members can log defect for any members in team, the person who was assigned will use </a:t>
            </a:r>
            <a:r>
              <a:rPr lang="en-US" dirty="0" err="1" smtClean="0"/>
              <a:t>dms</a:t>
            </a:r>
            <a:r>
              <a:rPr lang="en-US" dirty="0" smtClean="0"/>
              <a:t> to find, correct and change status of defects.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- When corrected a defect, fixed date will be updated, and defect owner can keep tracking.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493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Database </a:t>
            </a:r>
          </a:p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Design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8" name="Picture 4" descr="C:\Users\DuyNgo\Desktop\Capstone\SVNTrunk\Document\Design\SRS + User Requirement\Merged_E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4909046" cy="68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18150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IMPLEMENT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TECHNOLOGIES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TOOLS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REVIEW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0" y="4953000"/>
            <a:ext cx="563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TESTING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7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7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3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1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7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3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1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7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3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6359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CapstoneProject\trunk\Document\Report\Presentation\picture\2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925116"/>
            <a:ext cx="2895600" cy="2780484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 and Tools</a:t>
            </a:r>
          </a:p>
        </p:txBody>
      </p:sp>
      <p:pic>
        <p:nvPicPr>
          <p:cNvPr id="92" name="Picture 7" descr="C:\Users\iLucas\Desktop\psn images\jqu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343400"/>
            <a:ext cx="1403350" cy="1320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uyNgo\Desktop\android-technolog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447800"/>
            <a:ext cx="2895600" cy="15794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7" name="Picture 3" descr="C:\Users\DuyNgo\Desktop\portal-small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3592318" cy="274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1169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uyNgo\Desktop\ScreenHunter_04 Aug. 18 10.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2774582" cy="23538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 and Tools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3075" name="Picture 3" descr="C:\Users\DuyNgo\Desktop\google-code-lab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4038600"/>
            <a:ext cx="1952625" cy="1943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uyNgo\Desktop\ScreenHunter_04 Aug. 18 10.2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505200"/>
            <a:ext cx="6612437" cy="30062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DuyNgo\Desktop\ScreenHunter_04 Aug. 18 10.2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990600"/>
            <a:ext cx="4762500" cy="1047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:\CapstoneProject\trunk\Document\Report\Presentation\picture\200px-Tomcat-logo.sv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0" y="2133600"/>
            <a:ext cx="1905000" cy="1266825"/>
          </a:xfrm>
          <a:prstGeom prst="rect">
            <a:avLst/>
          </a:prstGeom>
          <a:noFill/>
        </p:spPr>
      </p:pic>
      <p:pic>
        <p:nvPicPr>
          <p:cNvPr id="2051" name="Picture 3" descr="I:\CapstoneProject\trunk\Document\Report\Presentation\picture\uportallogo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2590800"/>
            <a:ext cx="1905000" cy="628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74325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 and Tools</a:t>
            </a:r>
          </a:p>
        </p:txBody>
      </p:sp>
      <p:pic>
        <p:nvPicPr>
          <p:cNvPr id="9" name="Picture 2" descr="C:\Users\DuyNgo\Desktop\oracle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324" y="1092200"/>
            <a:ext cx="3670852" cy="7579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DuyNgo\Desktop\android-sdk-bann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2286000"/>
            <a:ext cx="3238500" cy="14934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DuyNgo\Desktop\ms-office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389925"/>
            <a:ext cx="1981200" cy="16981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6" name="Picture 2" descr="I:\CapstoneProject\trunk\Document\Report\Presentation\picture\tortoisesvn free downloa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3657600"/>
            <a:ext cx="3505200" cy="2628900"/>
          </a:xfrm>
          <a:prstGeom prst="rect">
            <a:avLst/>
          </a:prstGeom>
          <a:noFill/>
        </p:spPr>
      </p:pic>
      <p:pic>
        <p:nvPicPr>
          <p:cNvPr id="3" name="Picture 2" descr="I:\CapstoneProject\trunk\Document\Report\Presentation\picture\eclipse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1143000"/>
            <a:ext cx="3581400" cy="2286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46131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Review</a:t>
            </a:r>
          </a:p>
        </p:txBody>
      </p:sp>
      <p:pic>
        <p:nvPicPr>
          <p:cNvPr id="6" name="Picture 5" descr="C:\Users\DuyNgo\Desktop\ScreenHunter_02 Aug. 11 09.17.png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477139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DuyNgo\Desktop\timesheetdelete.PNG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76600"/>
            <a:ext cx="5580380" cy="287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DuyNgo\Desktop\ScreenHunter_02 Aug. 11 08.38.png"/>
          <p:cNvPicPr/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20" y="4953000"/>
            <a:ext cx="5580380" cy="17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DuyNgo\Desktop\ScreenHunter_02 Aug. 11 09.32.png"/>
          <p:cNvPicPr/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09600"/>
            <a:ext cx="4330700" cy="34166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060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Code - Review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4098" name="Picture 2" descr="C:\Users\DuyNgo\Desktop\ScreenHunter_08 Aug. 20 00.3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7899439" cy="5010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0817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Testing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43557472"/>
              </p:ext>
            </p:extLst>
          </p:nvPr>
        </p:nvGraphicFramePr>
        <p:xfrm>
          <a:off x="675322" y="1143000"/>
          <a:ext cx="7183756" cy="49492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15052"/>
                <a:gridCol w="497867"/>
                <a:gridCol w="497868"/>
                <a:gridCol w="497868"/>
                <a:gridCol w="497868"/>
                <a:gridCol w="977233"/>
              </a:tblGrid>
              <a:tr h="1268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Module code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Pass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Fail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Untested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N/A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Number of  test cases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Total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76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Project Eye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Planner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Requirement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Timesheet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DMS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2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Dashboard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1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Admin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Report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1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Android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422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331857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900" y="1039743"/>
            <a:ext cx="8813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hlinkClick r:id="rId2"/>
              </a:rPr>
              <a:t>CIO.com </a:t>
            </a:r>
            <a:r>
              <a:rPr lang="en-US" sz="2000" u="sng" dirty="0">
                <a:hlinkClick r:id="rId2"/>
              </a:rPr>
              <a:t>cites a Dynamic Markets survey</a:t>
            </a:r>
            <a:r>
              <a:rPr lang="en-US" sz="2000" dirty="0"/>
              <a:t> of 800 IT managers, reporting that 62 percent of IT projects fail to meet their schedules. Other data: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49 percent suffered budget overruns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47 percent had higher-than-expected maintenance costs, and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41 percent failed to deliver the expected business value and ROI</a:t>
            </a:r>
          </a:p>
          <a:p>
            <a:endParaRPr lang="en-US" sz="2000" dirty="0" smtClean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29% </a:t>
            </a:r>
            <a:r>
              <a:rPr lang="en-US" sz="2000" dirty="0"/>
              <a:t>Succeeded - delivered on time, on budget, with required features and functions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53% </a:t>
            </a:r>
            <a:r>
              <a:rPr lang="en-US" sz="2000" dirty="0"/>
              <a:t>Challenged - late, over budget, and/or with less than the required features and functions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18% </a:t>
            </a:r>
            <a:r>
              <a:rPr lang="en-US" sz="2000" dirty="0"/>
              <a:t>Failed - cancelled prior to completion or delivered and never </a:t>
            </a:r>
            <a:r>
              <a:rPr lang="en-US" sz="2000" dirty="0" smtClean="0"/>
              <a:t>used</a:t>
            </a:r>
          </a:p>
          <a:p>
            <a:endParaRPr lang="en-US" sz="2000" dirty="0"/>
          </a:p>
          <a:p>
            <a:r>
              <a:rPr lang="en-US" sz="2000" dirty="0" smtClean="0"/>
              <a:t>As </a:t>
            </a:r>
            <a:r>
              <a:rPr lang="en-US" sz="2000" dirty="0"/>
              <a:t>many as 80% of technology projects actually cost more than they return. It is not done intentionally but the costs are always underestimated and the benefits are always </a:t>
            </a:r>
            <a:r>
              <a:rPr lang="en-US" sz="2000" dirty="0" smtClean="0"/>
              <a:t>overestimated.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117510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Testing – Response Time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8" name="Picture 4" descr="C:\Users\DuyNgo\Desktop\screenshot\ScreenHunter_05 Aug. 19 2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262754"/>
            <a:ext cx="6205537" cy="2376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uyNgo\Desktop\screenshot\ScreenHunter_04 Aug. 19 23.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078" y="1524000"/>
            <a:ext cx="6228244" cy="20209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uyNgo\Desktop\screenshot\ScreenHunter_07 Aug. 19 23.3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278" y="1660247"/>
            <a:ext cx="6266091" cy="18847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uyNgo\Desktop\screenshot\ScreenHunter_06 Aug. 19 23.3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679" y="1308276"/>
            <a:ext cx="5867400" cy="23047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uyNgo\Desktop\ScreenHunter_07 Aug. 19 23.5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90963"/>
            <a:ext cx="1781175" cy="9239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DuyNgo\Desktop\ScreenHunter_08 Aug. 20 00.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268" y="3895010"/>
            <a:ext cx="6152116" cy="29629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DuyNgo\Desktop\ScreenHunter_07 Aug. 20 00.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740149"/>
            <a:ext cx="6248400" cy="4476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uyNgo\Desktop\ScreenHunter_07 Aug. 19 23.5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978" y="4187824"/>
            <a:ext cx="3009900" cy="695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5007173"/>
            <a:ext cx="195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time: 2s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8172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Existing Issues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755201"/>
            <a:ext cx="7924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Customize </a:t>
            </a:r>
            <a:r>
              <a:rPr lang="en-US" sz="2800" dirty="0" err="1" smtClean="0"/>
              <a:t>uPortal</a:t>
            </a:r>
            <a:endParaRPr lang="en-US" sz="2800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Interactive Report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Remaining Google Defects – Mostly UI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Date </a:t>
            </a:r>
            <a:r>
              <a:rPr lang="en-US" sz="2800" dirty="0" smtClean="0"/>
              <a:t>validation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Performance</a:t>
            </a:r>
            <a:endParaRPr lang="en-US" sz="2800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Data Mining from Timesheet, DMS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Relationship between Requirements and Products, </a:t>
            </a:r>
            <a:r>
              <a:rPr lang="en-US" sz="2800" dirty="0" smtClean="0"/>
              <a:t>Deliverables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Apply </a:t>
            </a:r>
            <a:r>
              <a:rPr lang="en-US" sz="2800" dirty="0" err="1" smtClean="0"/>
              <a:t>Checkstyle</a:t>
            </a:r>
            <a:r>
              <a:rPr lang="en-US" sz="2800" dirty="0" smtClean="0"/>
              <a:t>, </a:t>
            </a:r>
            <a:r>
              <a:rPr lang="en-US" sz="2800" dirty="0" err="1" smtClean="0"/>
              <a:t>Findbug</a:t>
            </a:r>
            <a:endParaRPr lang="en-US" sz="2800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Android complete version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355462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/>
          <a:lstStyle/>
          <a:p>
            <a:r>
              <a:rPr lang="en-US" b="1" dirty="0" smtClean="0"/>
              <a:t>Features</a:t>
            </a:r>
            <a:br>
              <a:rPr lang="en-US" b="1" dirty="0" smtClean="0"/>
            </a:br>
            <a:r>
              <a:rPr lang="en-US" b="1" dirty="0" smtClean="0">
                <a:sym typeface="Wingdings" pitchFamily="2" charset="2"/>
              </a:rPr>
              <a:t> </a:t>
            </a:r>
            <a:r>
              <a:rPr lang="en-US" b="1" smtClean="0">
                <a:sym typeface="Wingdings" pitchFamily="2" charset="2"/>
              </a:rPr>
              <a:t>CI System</a:t>
            </a:r>
            <a:endParaRPr lang="en-US" b="1" dirty="0" smtClean="0"/>
          </a:p>
          <a:p>
            <a:r>
              <a:rPr lang="en-US" b="1" dirty="0" smtClean="0"/>
              <a:t>Compatibility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/>
              <a:t>Ease of </a:t>
            </a:r>
            <a:r>
              <a:rPr lang="en-US" b="1" dirty="0" smtClean="0"/>
              <a:t>Use</a:t>
            </a:r>
            <a:br>
              <a:rPr lang="en-US" b="1" dirty="0" smtClean="0"/>
            </a:br>
            <a:endParaRPr lang="en-US" b="1" dirty="0"/>
          </a:p>
          <a:p>
            <a:r>
              <a:rPr lang="en-US" b="1" dirty="0"/>
              <a:t>Help &amp; </a:t>
            </a:r>
            <a:r>
              <a:rPr lang="en-US" b="1" dirty="0" smtClean="0"/>
              <a:t>Support</a:t>
            </a:r>
            <a:br>
              <a:rPr lang="en-US" b="1" dirty="0" smtClean="0"/>
            </a:br>
            <a:endParaRPr lang="en-US" b="1" dirty="0"/>
          </a:p>
          <a:p>
            <a:r>
              <a:rPr lang="en-US" b="1" dirty="0"/>
              <a:t>Pricing and Conditions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Summary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0308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14600" y="32766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DEMO AND QA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5808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31242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Thank You For Listening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3872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" y="697000"/>
            <a:ext cx="88138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</a:t>
            </a:r>
            <a:r>
              <a:rPr lang="en-US" dirty="0" smtClean="0"/>
              <a:t>	GDP </a:t>
            </a:r>
            <a:r>
              <a:rPr lang="en-US" dirty="0"/>
              <a:t>(B USD)                             Cost of IT Failure (B USD}</a:t>
            </a:r>
          </a:p>
          <a:p>
            <a:r>
              <a:rPr lang="en-US" dirty="0"/>
              <a:t>World:               </a:t>
            </a:r>
            <a:r>
              <a:rPr lang="en-US" dirty="0" smtClean="0"/>
              <a:t>	69,800 </a:t>
            </a:r>
            <a:r>
              <a:rPr lang="en-US" dirty="0"/>
              <a:t>                              </a:t>
            </a:r>
            <a:r>
              <a:rPr lang="en-US" dirty="0" smtClean="0"/>
              <a:t>	</a:t>
            </a:r>
            <a:r>
              <a:rPr lang="en-US" dirty="0"/>
              <a:t> </a:t>
            </a:r>
            <a:r>
              <a:rPr lang="en-US" dirty="0" smtClean="0"/>
              <a:t>	6,180</a:t>
            </a:r>
            <a:endParaRPr lang="en-US" dirty="0"/>
          </a:p>
          <a:p>
            <a:r>
              <a:rPr lang="en-US" dirty="0"/>
              <a:t>USA:                   </a:t>
            </a:r>
            <a:r>
              <a:rPr lang="en-US" dirty="0" smtClean="0"/>
              <a:t>	13,840 </a:t>
            </a:r>
            <a:r>
              <a:rPr lang="en-US" dirty="0"/>
              <a:t>                                </a:t>
            </a:r>
            <a:r>
              <a:rPr lang="en-US" dirty="0" smtClean="0"/>
              <a:t>		1,225</a:t>
            </a:r>
            <a:endParaRPr lang="en-US" dirty="0"/>
          </a:p>
          <a:p>
            <a:r>
              <a:rPr lang="en-US" dirty="0"/>
              <a:t>New Zealand:   </a:t>
            </a:r>
            <a:r>
              <a:rPr lang="en-US" dirty="0" smtClean="0"/>
              <a:t>	44 </a:t>
            </a:r>
            <a:r>
              <a:rPr lang="en-US" dirty="0"/>
              <a:t>                                         </a:t>
            </a:r>
            <a:r>
              <a:rPr lang="en-US" dirty="0" smtClean="0"/>
              <a:t>		3.90</a:t>
            </a:r>
            <a:endParaRPr lang="en-US" dirty="0"/>
          </a:p>
          <a:p>
            <a:r>
              <a:rPr lang="en-US" dirty="0"/>
              <a:t>UK:                       </a:t>
            </a:r>
            <a:r>
              <a:rPr lang="en-US" dirty="0" smtClean="0"/>
              <a:t>	2,260 </a:t>
            </a:r>
            <a:r>
              <a:rPr lang="en-US" dirty="0"/>
              <a:t>                                   </a:t>
            </a:r>
            <a:r>
              <a:rPr lang="en-US" dirty="0" smtClean="0"/>
              <a:t>		200</a:t>
            </a:r>
            <a:endParaRPr lang="en-US" dirty="0"/>
          </a:p>
          <a:p>
            <a:r>
              <a:rPr lang="en-US" dirty="0"/>
              <a:t>Texas:                 </a:t>
            </a:r>
            <a:r>
              <a:rPr lang="en-US" dirty="0" smtClean="0"/>
              <a:t>	1,250 </a:t>
            </a:r>
            <a:r>
              <a:rPr lang="en-US" dirty="0"/>
              <a:t>                                    </a:t>
            </a:r>
            <a:r>
              <a:rPr lang="en-US" dirty="0" smtClean="0"/>
              <a:t>		110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Why?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Inability to meet project requirements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Missed deadlines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Poor </a:t>
            </a:r>
            <a:r>
              <a:rPr lang="en-US" sz="2000" dirty="0" smtClean="0"/>
              <a:t>planning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Content </a:t>
            </a:r>
            <a:r>
              <a:rPr lang="en-US" sz="2000" dirty="0" smtClean="0"/>
              <a:t>Deficiencies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Exceeded budget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How should we improve ?</a:t>
            </a:r>
          </a:p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000" dirty="0" smtClean="0"/>
              <a:t>Defining </a:t>
            </a:r>
            <a:r>
              <a:rPr lang="en-US" sz="2000" dirty="0"/>
              <a:t>scope clearly, reduce change </a:t>
            </a:r>
            <a:r>
              <a:rPr lang="en-US" sz="2000" dirty="0" smtClean="0"/>
              <a:t>requests.				Meeting tasks deadline, deliverables by planning. 				Maintaining </a:t>
            </a:r>
            <a:r>
              <a:rPr lang="en-US" sz="2000" dirty="0"/>
              <a:t>the required quality </a:t>
            </a:r>
            <a:r>
              <a:rPr lang="en-US" sz="2000" dirty="0" smtClean="0"/>
              <a:t>levels.					Meeting </a:t>
            </a:r>
            <a:r>
              <a:rPr lang="en-US" sz="2000" dirty="0"/>
              <a:t>the </a:t>
            </a:r>
            <a:r>
              <a:rPr lang="en-US" sz="2000" dirty="0" smtClean="0"/>
              <a:t>budget.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	Team Management.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endParaRPr lang="en-US" sz="20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000" dirty="0" smtClean="0"/>
              <a:t>Plan </a:t>
            </a:r>
            <a:r>
              <a:rPr lang="en-US" sz="2000" dirty="0"/>
              <a:t>for </a:t>
            </a:r>
            <a:r>
              <a:rPr lang="en-US" sz="2000" dirty="0" smtClean="0"/>
              <a:t>uncertainty, </a:t>
            </a:r>
            <a:r>
              <a:rPr lang="en-US" sz="2000" dirty="0"/>
              <a:t>prepare for the </a:t>
            </a:r>
            <a:r>
              <a:rPr lang="en-US" sz="2000" dirty="0" smtClean="0"/>
              <a:t>unexpected.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4300" y="6427600"/>
            <a:ext cx="3352800" cy="365125"/>
          </a:xfrm>
        </p:spPr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414718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61117"/>
            <a:ext cx="4724400" cy="4311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1752600"/>
            <a:ext cx="400776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WHAT </a:t>
            </a:r>
          </a:p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w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e are </a:t>
            </a:r>
          </a:p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bout to DO</a:t>
            </a:r>
            <a:r>
              <a:rPr lang="en-US" sz="9600" b="1" dirty="0" smtClean="0">
                <a:solidFill>
                  <a:schemeClr val="accent6">
                    <a:lumMod val="50000"/>
                  </a:schemeClr>
                </a:solidFill>
              </a:rPr>
              <a:t>????</a:t>
            </a:r>
            <a:endParaRPr lang="en-US" sz="9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7800" y="2232841"/>
            <a:ext cx="28107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Software application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Help software team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Assist PM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Help </a:t>
            </a:r>
            <a:r>
              <a:rPr lang="en-US" sz="1600" b="1" dirty="0" err="1" smtClean="0">
                <a:solidFill>
                  <a:schemeClr val="bg2">
                    <a:lumMod val="25000"/>
                  </a:schemeClr>
                </a:solidFill>
              </a:rPr>
              <a:t>Dev</a:t>
            </a: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, QA, Tester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Increate performance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Simplify the job</a:t>
            </a:r>
          </a:p>
          <a:p>
            <a:pPr marL="285750" indent="-285750">
              <a:buFontTx/>
              <a:buChar char="-"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….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857076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pic>
        <p:nvPicPr>
          <p:cNvPr id="2" name="Picture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2225041" y="1393686"/>
            <a:ext cx="6858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2133600"/>
            <a:ext cx="1977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Legacy </a:t>
            </a:r>
          </a:p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System..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86200" y="23093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48000" y="1962231"/>
            <a:ext cx="624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egoe Script" pitchFamily="34" charset="0"/>
              </a:rPr>
              <a:t>Legacy system: ….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Complicated Process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Not open source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Not </a:t>
            </a:r>
            <a:r>
              <a:rPr lang="en-US" dirty="0" err="1" smtClean="0"/>
              <a:t>modulization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High premium cost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289820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Our Proposal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2438400" cy="24384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/>
          </p:cNvSpPr>
          <p:nvPr/>
        </p:nvSpPr>
        <p:spPr bwMode="gray">
          <a:xfrm>
            <a:off x="515202" y="878220"/>
            <a:ext cx="5181600" cy="2097088"/>
          </a:xfrm>
          <a:prstGeom prst="roundRect">
            <a:avLst>
              <a:gd name="adj" fmla="val 9616"/>
            </a:avLst>
          </a:prstGeom>
          <a:gradFill rotWithShape="1">
            <a:gsLst>
              <a:gs pos="0">
                <a:srgbClr val="DDDDDD">
                  <a:gamma/>
                  <a:tint val="2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t" anchorCtr="0"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Easier to control: Schedule, Cost, Quality.</a:t>
            </a:r>
          </a:p>
          <a:p>
            <a:r>
              <a:rPr lang="en-US" dirty="0" smtClean="0"/>
              <a:t>By keep tracking: requirement,</a:t>
            </a:r>
            <a:r>
              <a:rPr lang="en-US" dirty="0"/>
              <a:t> </a:t>
            </a:r>
            <a:r>
              <a:rPr lang="en-US" dirty="0" smtClean="0"/>
              <a:t>planner,</a:t>
            </a:r>
          </a:p>
          <a:p>
            <a:r>
              <a:rPr lang="en-US" dirty="0" smtClean="0"/>
              <a:t>Project status, timesheet, Defects…</a:t>
            </a: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gray">
          <a:xfrm>
            <a:off x="2286000" y="3062880"/>
            <a:ext cx="5181600" cy="1825388"/>
          </a:xfrm>
          <a:prstGeom prst="roundRect">
            <a:avLst>
              <a:gd name="adj" fmla="val 9616"/>
            </a:avLst>
          </a:prstGeom>
          <a:gradFill rotWithShape="1">
            <a:gsLst>
              <a:gs pos="0">
                <a:srgbClr val="DDDDDD">
                  <a:gamma/>
                  <a:tint val="2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r>
              <a:rPr lang="en-US" dirty="0" smtClean="0"/>
              <a:t>More efficient way to keep updated </a:t>
            </a:r>
          </a:p>
          <a:p>
            <a:r>
              <a:rPr lang="en-US" dirty="0" smtClean="0"/>
              <a:t>project’s information and status.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2623" y="988368"/>
            <a:ext cx="241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Project Manager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5906" y="3124200"/>
            <a:ext cx="2151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Team Member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DuyNgo\Desktop\1408846278_min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103" y="110365"/>
            <a:ext cx="2672758" cy="26727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uyNgo\Desktop\geek-icon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362" y="2969336"/>
            <a:ext cx="2012476" cy="20124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5202" y="5257800"/>
            <a:ext cx="9119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</a:t>
            </a:r>
            <a:r>
              <a:rPr lang="en-US" sz="2000" dirty="0" smtClean="0"/>
              <a:t>Plan-Do-Check-Act </a:t>
            </a:r>
            <a:r>
              <a:rPr lang="en-US" sz="2000" dirty="0"/>
              <a:t>(PDCA) cycle. You have your plans and contingencies, </a:t>
            </a:r>
            <a:endParaRPr lang="en-US" sz="2000" dirty="0" smtClean="0"/>
          </a:p>
          <a:p>
            <a:r>
              <a:rPr lang="en-US" sz="2000" dirty="0" smtClean="0"/>
              <a:t>you </a:t>
            </a:r>
            <a:r>
              <a:rPr lang="en-US" sz="2000" dirty="0"/>
              <a:t>execute plans, check on their efficiency, take appropriate action, </a:t>
            </a:r>
            <a:endParaRPr lang="en-US" sz="2000" dirty="0" smtClean="0"/>
          </a:p>
          <a:p>
            <a:r>
              <a:rPr lang="en-US" sz="2000" dirty="0" smtClean="0"/>
              <a:t>either </a:t>
            </a:r>
            <a:r>
              <a:rPr lang="en-US" sz="2000" dirty="0"/>
              <a:t>proactively or reactively, and repeat the cycle throughout the project. </a:t>
            </a:r>
          </a:p>
        </p:txBody>
      </p:sp>
    </p:spTree>
    <p:extLst>
      <p:ext uri="{BB962C8B-B14F-4D97-AF65-F5344CB8AC3E}">
        <p14:creationId xmlns="" xmlns:p14="http://schemas.microsoft.com/office/powerpoint/2010/main" val="91472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/>
      <p:bldP spid="1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908</TotalTime>
  <Words>1475</Words>
  <Application>Microsoft Office PowerPoint</Application>
  <PresentationFormat>On-screen Show (4:3)</PresentationFormat>
  <Paragraphs>463</Paragraphs>
  <Slides>54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Process Model </vt:lpstr>
      <vt:lpstr>Slide 16</vt:lpstr>
      <vt:lpstr>Slide 17</vt:lpstr>
      <vt:lpstr>Slide 18</vt:lpstr>
      <vt:lpstr>Slide 19</vt:lpstr>
      <vt:lpstr>Portal - Portlets</vt:lpstr>
      <vt:lpstr>Portal - Portlets</vt:lpstr>
      <vt:lpstr>Slide 22</vt:lpstr>
      <vt:lpstr>Portal - Portlets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Brief Description of Planner </vt:lpstr>
      <vt:lpstr>Salient features </vt:lpstr>
      <vt:lpstr>Report Charts</vt:lpstr>
      <vt:lpstr>Brief Description of Dashboard</vt:lpstr>
      <vt:lpstr>Salient features </vt:lpstr>
      <vt:lpstr>Salient features </vt:lpstr>
      <vt:lpstr>Dashboard Screen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DuyNgo</dc:creator>
  <cp:lastModifiedBy>PNTG</cp:lastModifiedBy>
  <cp:revision>106</cp:revision>
  <dcterms:created xsi:type="dcterms:W3CDTF">2006-08-16T00:00:00Z</dcterms:created>
  <dcterms:modified xsi:type="dcterms:W3CDTF">2012-08-24T07:44:06Z</dcterms:modified>
</cp:coreProperties>
</file>